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AF1E2-C4AE-407C-9334-81EA4E96163E}" type="datetimeFigureOut">
              <a:rPr lang="ru-RU" smtClean="0"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83DFC-BFB1-444E-8DDD-660AE273B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59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94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18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18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621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621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43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43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43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83DFC-BFB1-444E-8DDD-660AE273B6B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43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484313"/>
            <a:ext cx="9137650" cy="53736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75" name="Picture 3" descr="banana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3763963" cy="2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C3B37CA-88D5-45E3-82F2-21D61FF2754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19800000">
            <a:off x="-36513" y="979488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179388" y="1125538"/>
            <a:ext cx="1150937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 rot="2100000">
            <a:off x="684213" y="981075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2700000">
            <a:off x="1258888" y="908050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rot="2700000">
            <a:off x="1584325" y="1016000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5700000">
            <a:off x="2520950" y="1017588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 rot="19800000">
            <a:off x="3170238" y="1087438"/>
            <a:ext cx="1150937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 rot="2100000">
            <a:off x="3890963" y="1089025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 rot="2700000">
            <a:off x="4465638" y="1016000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 rot="2700000">
            <a:off x="4791075" y="1123950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 rot="5700000">
            <a:off x="5727700" y="1125538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 rot="19800000">
            <a:off x="5470525" y="979488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 rot="2100000">
            <a:off x="6191250" y="981075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 rot="2700000">
            <a:off x="6765925" y="908050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AutoShape 21"/>
          <p:cNvSpPr>
            <a:spLocks noChangeArrowheads="1"/>
          </p:cNvSpPr>
          <p:nvPr/>
        </p:nvSpPr>
        <p:spPr bwMode="auto">
          <a:xfrm rot="2700000">
            <a:off x="7091363" y="1016000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4" name="AutoShape 22"/>
          <p:cNvSpPr>
            <a:spLocks noChangeArrowheads="1"/>
          </p:cNvSpPr>
          <p:nvPr/>
        </p:nvSpPr>
        <p:spPr bwMode="auto">
          <a:xfrm rot="5700000">
            <a:off x="8027988" y="1017588"/>
            <a:ext cx="1150937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 rot="19800000">
            <a:off x="4572000" y="5156200"/>
            <a:ext cx="1150938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 rot="2100000">
            <a:off x="4932363" y="5013325"/>
            <a:ext cx="1150937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AutoShape 27"/>
          <p:cNvSpPr>
            <a:spLocks noChangeArrowheads="1"/>
          </p:cNvSpPr>
          <p:nvPr/>
        </p:nvSpPr>
        <p:spPr bwMode="auto">
          <a:xfrm rot="2700000">
            <a:off x="4968875" y="4760913"/>
            <a:ext cx="1150937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0" name="AutoShape 28"/>
          <p:cNvSpPr>
            <a:spLocks noChangeArrowheads="1"/>
          </p:cNvSpPr>
          <p:nvPr/>
        </p:nvSpPr>
        <p:spPr bwMode="auto">
          <a:xfrm rot="2100000">
            <a:off x="5364163" y="5157788"/>
            <a:ext cx="1150937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 rot="19800000">
            <a:off x="5364163" y="4722813"/>
            <a:ext cx="1150937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2" name="AutoShape 30"/>
          <p:cNvSpPr>
            <a:spLocks noChangeArrowheads="1"/>
          </p:cNvSpPr>
          <p:nvPr/>
        </p:nvSpPr>
        <p:spPr bwMode="auto">
          <a:xfrm rot="2100000">
            <a:off x="5724525" y="4724400"/>
            <a:ext cx="1150938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3" name="AutoShape 31"/>
          <p:cNvSpPr>
            <a:spLocks noChangeArrowheads="1"/>
          </p:cNvSpPr>
          <p:nvPr/>
        </p:nvSpPr>
        <p:spPr bwMode="auto">
          <a:xfrm rot="2700000">
            <a:off x="5761038" y="4327525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4" name="AutoShape 32"/>
          <p:cNvSpPr>
            <a:spLocks noChangeArrowheads="1"/>
          </p:cNvSpPr>
          <p:nvPr/>
        </p:nvSpPr>
        <p:spPr bwMode="auto">
          <a:xfrm rot="2100000">
            <a:off x="6156325" y="4868863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AutoShape 33"/>
          <p:cNvSpPr>
            <a:spLocks noChangeArrowheads="1"/>
          </p:cNvSpPr>
          <p:nvPr/>
        </p:nvSpPr>
        <p:spPr bwMode="auto">
          <a:xfrm rot="19800000">
            <a:off x="6300788" y="5154613"/>
            <a:ext cx="1150937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AutoShape 34"/>
          <p:cNvSpPr>
            <a:spLocks noChangeArrowheads="1"/>
          </p:cNvSpPr>
          <p:nvPr/>
        </p:nvSpPr>
        <p:spPr bwMode="auto">
          <a:xfrm rot="2100000">
            <a:off x="6661150" y="5156200"/>
            <a:ext cx="1150938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7" name="AutoShape 35"/>
          <p:cNvSpPr>
            <a:spLocks noChangeArrowheads="1"/>
          </p:cNvSpPr>
          <p:nvPr/>
        </p:nvSpPr>
        <p:spPr bwMode="auto">
          <a:xfrm rot="2700000">
            <a:off x="6697663" y="4759325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8" name="AutoShape 36"/>
          <p:cNvSpPr>
            <a:spLocks noChangeArrowheads="1"/>
          </p:cNvSpPr>
          <p:nvPr/>
        </p:nvSpPr>
        <p:spPr bwMode="auto">
          <a:xfrm rot="2100000">
            <a:off x="7092950" y="5300663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9" name="AutoShape 37"/>
          <p:cNvSpPr>
            <a:spLocks noChangeArrowheads="1"/>
          </p:cNvSpPr>
          <p:nvPr/>
        </p:nvSpPr>
        <p:spPr bwMode="auto">
          <a:xfrm rot="19800000">
            <a:off x="6877050" y="4579938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0" name="AutoShape 38"/>
          <p:cNvSpPr>
            <a:spLocks noChangeArrowheads="1"/>
          </p:cNvSpPr>
          <p:nvPr/>
        </p:nvSpPr>
        <p:spPr bwMode="auto">
          <a:xfrm rot="2100000">
            <a:off x="7237413" y="4581525"/>
            <a:ext cx="1150937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1" name="AutoShape 39"/>
          <p:cNvSpPr>
            <a:spLocks noChangeArrowheads="1"/>
          </p:cNvSpPr>
          <p:nvPr/>
        </p:nvSpPr>
        <p:spPr bwMode="auto">
          <a:xfrm rot="2700000">
            <a:off x="7273925" y="4184650"/>
            <a:ext cx="1150938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2" name="AutoShape 40"/>
          <p:cNvSpPr>
            <a:spLocks noChangeArrowheads="1"/>
          </p:cNvSpPr>
          <p:nvPr/>
        </p:nvSpPr>
        <p:spPr bwMode="auto">
          <a:xfrm rot="2100000">
            <a:off x="7669213" y="4725988"/>
            <a:ext cx="1150937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3" name="AutoShape 41"/>
          <p:cNvSpPr>
            <a:spLocks noChangeArrowheads="1"/>
          </p:cNvSpPr>
          <p:nvPr/>
        </p:nvSpPr>
        <p:spPr bwMode="auto">
          <a:xfrm rot="19800000">
            <a:off x="7200900" y="4146550"/>
            <a:ext cx="1150938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4" name="AutoShape 42"/>
          <p:cNvSpPr>
            <a:spLocks noChangeArrowheads="1"/>
          </p:cNvSpPr>
          <p:nvPr/>
        </p:nvSpPr>
        <p:spPr bwMode="auto">
          <a:xfrm rot="2100000">
            <a:off x="7561263" y="4148138"/>
            <a:ext cx="1150937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5" name="AutoShape 43"/>
          <p:cNvSpPr>
            <a:spLocks noChangeArrowheads="1"/>
          </p:cNvSpPr>
          <p:nvPr/>
        </p:nvSpPr>
        <p:spPr bwMode="auto">
          <a:xfrm rot="2700000">
            <a:off x="7597775" y="3751263"/>
            <a:ext cx="1150937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auto">
          <a:xfrm rot="2100000">
            <a:off x="7993063" y="4292600"/>
            <a:ext cx="1150937" cy="1081088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22" name="AutoShape 50"/>
          <p:cNvSpPr>
            <a:spLocks noChangeArrowheads="1"/>
          </p:cNvSpPr>
          <p:nvPr/>
        </p:nvSpPr>
        <p:spPr bwMode="auto">
          <a:xfrm rot="2100000">
            <a:off x="7596188" y="5084763"/>
            <a:ext cx="1150937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23" name="AutoShape 51"/>
          <p:cNvSpPr>
            <a:spLocks noChangeArrowheads="1"/>
          </p:cNvSpPr>
          <p:nvPr/>
        </p:nvSpPr>
        <p:spPr bwMode="auto">
          <a:xfrm rot="2700000">
            <a:off x="7777163" y="4759325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24" name="AutoShape 52"/>
          <p:cNvSpPr>
            <a:spLocks noChangeArrowheads="1"/>
          </p:cNvSpPr>
          <p:nvPr/>
        </p:nvSpPr>
        <p:spPr bwMode="auto">
          <a:xfrm rot="2100000">
            <a:off x="8172450" y="5300663"/>
            <a:ext cx="1150938" cy="1081087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7501F-A89F-49FA-98EE-271F934683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83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F40D0-0870-4C49-B1DE-F309D662D2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39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132D2-2602-4E11-B340-1A9E60DE59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85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6F973-BC4F-4BE7-976A-43193F52FC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36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B9998-2535-4450-8A19-2D7F61FCAF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17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18A7-AB2F-4C2E-BCF9-90D4C8E726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913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32A27-D521-4145-AF9D-B80EFD39C0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75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1A58D-66AA-4A92-9BA6-B1D58D4CD9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24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80319-6302-49B2-93FF-8A21D78EEE6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19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3645D-B635-4A91-B90F-1A03AF05E2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484313"/>
            <a:ext cx="9137650" cy="53736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31" name="Picture 7" descr="banana_0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13" y="4508500"/>
            <a:ext cx="2820987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87F618-8404-43B9-8BB0-AFFBBCDA598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19800000">
            <a:off x="-36513" y="979488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79388" y="1125538"/>
            <a:ext cx="1150937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 rot="2100000">
            <a:off x="684213" y="981075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 rot="2700000">
            <a:off x="1258888" y="908050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auto">
          <a:xfrm rot="2700000">
            <a:off x="1584325" y="1016000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 rot="5700000">
            <a:off x="2520950" y="1017588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 rot="19800000">
            <a:off x="3170238" y="1087438"/>
            <a:ext cx="1150937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 rot="2100000">
            <a:off x="3890963" y="1089025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AutoShape 17"/>
          <p:cNvSpPr>
            <a:spLocks noChangeArrowheads="1"/>
          </p:cNvSpPr>
          <p:nvPr/>
        </p:nvSpPr>
        <p:spPr bwMode="auto">
          <a:xfrm rot="2700000">
            <a:off x="4465638" y="1016000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auto">
          <a:xfrm rot="2700000">
            <a:off x="4791075" y="1123950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AutoShape 19"/>
          <p:cNvSpPr>
            <a:spLocks noChangeArrowheads="1"/>
          </p:cNvSpPr>
          <p:nvPr/>
        </p:nvSpPr>
        <p:spPr bwMode="auto">
          <a:xfrm rot="5700000">
            <a:off x="5727700" y="1125538"/>
            <a:ext cx="1150937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AutoShape 20"/>
          <p:cNvSpPr>
            <a:spLocks noChangeArrowheads="1"/>
          </p:cNvSpPr>
          <p:nvPr/>
        </p:nvSpPr>
        <p:spPr bwMode="auto">
          <a:xfrm rot="19800000">
            <a:off x="5470525" y="979488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5" name="AutoShape 21"/>
          <p:cNvSpPr>
            <a:spLocks noChangeArrowheads="1"/>
          </p:cNvSpPr>
          <p:nvPr/>
        </p:nvSpPr>
        <p:spPr bwMode="auto">
          <a:xfrm rot="2100000">
            <a:off x="6191250" y="981075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6" name="AutoShape 22"/>
          <p:cNvSpPr>
            <a:spLocks noChangeArrowheads="1"/>
          </p:cNvSpPr>
          <p:nvPr/>
        </p:nvSpPr>
        <p:spPr bwMode="auto">
          <a:xfrm rot="2700000">
            <a:off x="6765925" y="908050"/>
            <a:ext cx="1150938" cy="1081088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AutoShape 23"/>
          <p:cNvSpPr>
            <a:spLocks noChangeArrowheads="1"/>
          </p:cNvSpPr>
          <p:nvPr/>
        </p:nvSpPr>
        <p:spPr bwMode="auto">
          <a:xfrm rot="2700000">
            <a:off x="7091363" y="1016000"/>
            <a:ext cx="1150938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8" name="AutoShape 24"/>
          <p:cNvSpPr>
            <a:spLocks noChangeArrowheads="1"/>
          </p:cNvSpPr>
          <p:nvPr/>
        </p:nvSpPr>
        <p:spPr bwMode="auto">
          <a:xfrm rot="5700000">
            <a:off x="8027988" y="1017588"/>
            <a:ext cx="1150937" cy="10810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Коммуникативные технологии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 коммуникации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Эффективность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/>
              <a:t>отношение результата, полученного от организации коммуникативной деятельности и затратами на его </a:t>
            </a:r>
            <a:r>
              <a:rPr lang="ru-RU" i="1" dirty="0" smtClean="0"/>
              <a:t>получение;</a:t>
            </a:r>
          </a:p>
          <a:p>
            <a:pPr algn="just"/>
            <a:r>
              <a:rPr lang="ru-RU" i="1" dirty="0"/>
              <a:t>степень соотнесения изначально поставленной цели конечному результату акта </a:t>
            </a:r>
            <a:r>
              <a:rPr lang="ru-RU" i="1" dirty="0" smtClean="0"/>
              <a:t>коммуникации.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126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Эффекты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/>
              <a:t>изменение в знаниях получателя информации, </a:t>
            </a:r>
            <a:endParaRPr lang="ru-RU" i="1" dirty="0" smtClean="0"/>
          </a:p>
          <a:p>
            <a:pPr algn="just"/>
            <a:r>
              <a:rPr lang="ru-RU" i="1" dirty="0" smtClean="0"/>
              <a:t>изменение </a:t>
            </a:r>
            <a:r>
              <a:rPr lang="ru-RU" i="1" dirty="0"/>
              <a:t>установок (относительно устойчивых представлений индивида</a:t>
            </a:r>
            <a:r>
              <a:rPr lang="ru-RU" i="1" dirty="0" smtClean="0"/>
              <a:t>),</a:t>
            </a:r>
          </a:p>
          <a:p>
            <a:pPr algn="just"/>
            <a:r>
              <a:rPr lang="ru-RU" i="1" dirty="0" smtClean="0"/>
              <a:t>изменение </a:t>
            </a:r>
            <a:r>
              <a:rPr lang="ru-RU" i="1" dirty="0"/>
              <a:t>поведения получателя </a:t>
            </a:r>
            <a:r>
              <a:rPr lang="ru-RU" i="1" dirty="0" smtClean="0"/>
              <a:t>сообщения,</a:t>
            </a:r>
          </a:p>
          <a:p>
            <a:pPr algn="just"/>
            <a:r>
              <a:rPr lang="ru-RU" i="1" dirty="0" smtClean="0"/>
              <a:t>удовлетворение </a:t>
            </a:r>
            <a:r>
              <a:rPr lang="ru-RU" i="1" dirty="0"/>
              <a:t>познавательного интереса, </a:t>
            </a:r>
            <a:endParaRPr lang="ru-RU" i="1" dirty="0" smtClean="0"/>
          </a:p>
          <a:p>
            <a:pPr algn="just"/>
            <a:r>
              <a:rPr lang="ru-RU" i="1" dirty="0" smtClean="0"/>
              <a:t>усиление </a:t>
            </a:r>
            <a:r>
              <a:rPr lang="ru-RU" i="1" dirty="0"/>
              <a:t>позиции </a:t>
            </a:r>
            <a:r>
              <a:rPr lang="ru-RU" i="1" dirty="0" smtClean="0"/>
              <a:t>индивида.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81823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П</a:t>
            </a:r>
            <a:r>
              <a:rPr lang="ru-RU" i="1" dirty="0" smtClean="0"/>
              <a:t>рямые результаты коммуникаций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i="1" dirty="0" smtClean="0"/>
              <a:t>общее </a:t>
            </a:r>
            <a:r>
              <a:rPr lang="ru-RU" sz="2800" i="1" dirty="0"/>
              <a:t>количество контактов с аудиторией; </a:t>
            </a:r>
            <a:endParaRPr lang="ru-RU" sz="2800" i="1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i="1" dirty="0" smtClean="0"/>
              <a:t>сравнительная </a:t>
            </a:r>
            <a:r>
              <a:rPr lang="ru-RU" sz="2800" i="1" dirty="0"/>
              <a:t>оценка восприятия компании и ее продукции (до и после мероприятия); </a:t>
            </a:r>
            <a:endParaRPr lang="ru-RU" sz="2800" i="1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i="1" dirty="0" smtClean="0"/>
              <a:t>уровень </a:t>
            </a:r>
            <a:r>
              <a:rPr lang="ru-RU" sz="2800" i="1" dirty="0"/>
              <a:t>информированности СМИ (также до и после); </a:t>
            </a:r>
            <a:endParaRPr lang="ru-RU" sz="2800" i="1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i="1" dirty="0" smtClean="0"/>
              <a:t>уровень </a:t>
            </a:r>
            <a:r>
              <a:rPr lang="ru-RU" sz="2800" i="1" dirty="0"/>
              <a:t>осведомленности (то же); </a:t>
            </a:r>
            <a:endParaRPr lang="ru-RU" sz="2800" i="1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i="1" dirty="0" smtClean="0"/>
              <a:t>прирост </a:t>
            </a:r>
            <a:r>
              <a:rPr lang="ru-RU" sz="2800" i="1" dirty="0"/>
              <a:t>выручки от прямой реализации продукции (за сопоставимые промежутки времени); </a:t>
            </a:r>
            <a:endParaRPr lang="ru-RU" sz="2800" i="1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i="1" dirty="0" smtClean="0"/>
              <a:t>планируемый </a:t>
            </a:r>
            <a:r>
              <a:rPr lang="ru-RU" sz="2800" i="1" dirty="0"/>
              <a:t>и реальный объем </a:t>
            </a:r>
            <a:r>
              <a:rPr lang="ru-RU" sz="2800" i="1" dirty="0" smtClean="0"/>
              <a:t>выручки.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87083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Косвенные результаты коммуникаций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800" i="1" dirty="0"/>
              <a:t>полное израсходование бюджета скидок, </a:t>
            </a:r>
            <a:r>
              <a:rPr lang="ru-RU" sz="2800" i="1" dirty="0" err="1"/>
              <a:t>предоставлявшихся</a:t>
            </a:r>
            <a:r>
              <a:rPr lang="ru-RU" sz="2800" i="1" dirty="0"/>
              <a:t> в рамках акции; </a:t>
            </a:r>
            <a:endParaRPr lang="ru-RU" sz="2800" i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800" i="1" dirty="0" smtClean="0"/>
              <a:t>более </a:t>
            </a:r>
            <a:r>
              <a:rPr lang="ru-RU" sz="2800" i="1" dirty="0"/>
              <a:t>стремительное продвижение других брендов предприятия; </a:t>
            </a:r>
            <a:endParaRPr lang="ru-RU" sz="2800" i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800" i="1" dirty="0" smtClean="0"/>
              <a:t>рост </a:t>
            </a:r>
            <a:r>
              <a:rPr lang="ru-RU" sz="2800" i="1" dirty="0"/>
              <a:t>продаж (прямых и в розницу) продукции предприятия – как по сравнению с конкурентами, так и относительно аналогов данного предприятия, либо в определенном секторе рынка</a:t>
            </a:r>
          </a:p>
        </p:txBody>
      </p:sp>
    </p:spTree>
    <p:extLst>
      <p:ext uri="{BB962C8B-B14F-4D97-AF65-F5344CB8AC3E}">
        <p14:creationId xmlns:p14="http://schemas.microsoft.com/office/powerpoint/2010/main" val="111585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О</a:t>
            </a:r>
            <a:r>
              <a:rPr lang="ru-RU" i="1" dirty="0" smtClean="0"/>
              <a:t>ценка </a:t>
            </a:r>
            <a:r>
              <a:rPr lang="ru-RU" i="1" dirty="0"/>
              <a:t>эффективности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i="1" dirty="0"/>
              <a:t>это необходимое условие и важный фактор управления коммуникативными процессами. Она предполагает выбор критериев и показателей эффективности коммуникативной деятельности и основывается на общем подходе к определению эффективности коммуникации как отношению достигнутого результата к предварительно намеченной цели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1648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Коммуникативные барьеры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800" i="1" dirty="0"/>
              <a:t>Фонетические</a:t>
            </a:r>
            <a:r>
              <a:rPr lang="ru-RU" sz="2800" dirty="0"/>
              <a:t> – невыразительная быстрая или медленная речь, акцент, речь с большим количеством звуков- паразитов и т. п.;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/>
              <a:t>Семантические</a:t>
            </a:r>
            <a:r>
              <a:rPr lang="ru-RU" sz="2800" dirty="0"/>
              <a:t> – различие в системах значений слов;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/>
              <a:t>Стилистические</a:t>
            </a:r>
            <a:r>
              <a:rPr lang="ru-RU" sz="2800" dirty="0"/>
              <a:t> – несоответствие стиля речи коммуникатора и ситуации общения и психологического состояния партнера по общению;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/>
              <a:t>Логические</a:t>
            </a:r>
            <a:r>
              <a:rPr lang="ru-RU" sz="2800" dirty="0"/>
              <a:t> – сложная, непонятная или неправильная логика рассуждений.</a:t>
            </a:r>
          </a:p>
        </p:txBody>
      </p:sp>
    </p:spTree>
    <p:extLst>
      <p:ext uri="{BB962C8B-B14F-4D97-AF65-F5344CB8AC3E}">
        <p14:creationId xmlns:p14="http://schemas.microsoft.com/office/powerpoint/2010/main" val="3239664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Коммуникативные барьеры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i="1" dirty="0"/>
              <a:t>а) барьеры, обусловленные факторами среды, или физические барьеры коммуникации</a:t>
            </a:r>
            <a:r>
              <a:rPr lang="ru-RU" sz="2800" dirty="0"/>
              <a:t> (акустические помехи, отвлекающая окружающая обстановка, температурные условия, погодные условия);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i="1" dirty="0" smtClean="0"/>
              <a:t>б</a:t>
            </a:r>
            <a:r>
              <a:rPr lang="ru-RU" sz="2800" i="1" dirty="0"/>
              <a:t>) технические барьеры</a:t>
            </a:r>
            <a:r>
              <a:rPr lang="ru-RU" sz="2800" dirty="0"/>
              <a:t> </a:t>
            </a:r>
            <a:r>
              <a:rPr lang="ru-RU" sz="2800" dirty="0" smtClean="0"/>
              <a:t>(“</a:t>
            </a:r>
            <a:r>
              <a:rPr lang="ru-RU" sz="2800" dirty="0"/>
              <a:t>шумы”, их источником является сам канал коммуникации – например, телефон, факс);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i="1" dirty="0" smtClean="0"/>
              <a:t>в</a:t>
            </a:r>
            <a:r>
              <a:rPr lang="ru-RU" sz="2800" i="1" dirty="0"/>
              <a:t>) “человеческие” барьеры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6017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Коммуникативные </a:t>
            </a:r>
            <a:r>
              <a:rPr lang="ru-RU" dirty="0" smtClean="0"/>
              <a:t>«человеческие» барьеры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i="1" dirty="0"/>
              <a:t>П</a:t>
            </a:r>
            <a:r>
              <a:rPr lang="ru-RU" sz="2800" i="1" dirty="0" smtClean="0"/>
              <a:t>сихофизиологические</a:t>
            </a:r>
            <a:r>
              <a:rPr lang="ru-RU" sz="2800" i="1" dirty="0"/>
              <a:t>, </a:t>
            </a:r>
            <a:endParaRPr lang="ru-RU" sz="2800" i="1" dirty="0" smtClean="0"/>
          </a:p>
          <a:p>
            <a:pPr marL="0" indent="0" algn="just">
              <a:buNone/>
            </a:pPr>
            <a:r>
              <a:rPr lang="ru-RU" sz="2800" i="1" dirty="0" smtClean="0"/>
              <a:t>Психологические,</a:t>
            </a:r>
          </a:p>
          <a:p>
            <a:pPr marL="0" indent="0" algn="just">
              <a:buNone/>
            </a:pPr>
            <a:r>
              <a:rPr lang="ru-RU" sz="2800" i="1" dirty="0" smtClean="0"/>
              <a:t>Социокультурные,</a:t>
            </a:r>
          </a:p>
          <a:p>
            <a:pPr marL="0" indent="0" algn="just">
              <a:buNone/>
            </a:pPr>
            <a:r>
              <a:rPr lang="ru-RU" sz="2800" i="1" smtClean="0"/>
              <a:t>Культурные (</a:t>
            </a:r>
            <a:r>
              <a:rPr lang="ru-RU" sz="2800" i="1"/>
              <a:t>лингвистические </a:t>
            </a:r>
            <a:r>
              <a:rPr lang="ru-RU" sz="2800" i="1"/>
              <a:t>и </a:t>
            </a:r>
            <a:r>
              <a:rPr lang="ru-RU" sz="2800" i="1" smtClean="0"/>
              <a:t>семантические).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4263426"/>
      </p:ext>
    </p:extLst>
  </p:cSld>
  <p:clrMapOvr>
    <a:masterClrMapping/>
  </p:clrMapOvr>
</p:sld>
</file>

<file path=ppt/theme/theme1.xml><?xml version="1.0" encoding="utf-8"?>
<a:theme xmlns:a="http://schemas.openxmlformats.org/drawingml/2006/main" name="45_Fruit-banan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45_Fruit-banana</Template>
  <TotalTime>13</TotalTime>
  <Words>341</Words>
  <Application>Microsoft Office PowerPoint</Application>
  <PresentationFormat>Экран (4:3)</PresentationFormat>
  <Paragraphs>47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45_Fruit-banana</vt:lpstr>
      <vt:lpstr>Коммуникативные технологии</vt:lpstr>
      <vt:lpstr>Эффективность коммуникации</vt:lpstr>
      <vt:lpstr>Эффекты коммуникации</vt:lpstr>
      <vt:lpstr>Прямые результаты коммуникаций</vt:lpstr>
      <vt:lpstr>Косвенные результаты коммуникаций</vt:lpstr>
      <vt:lpstr>Оценка эффективности коммуникации</vt:lpstr>
      <vt:lpstr>Коммуникативные барьеры</vt:lpstr>
      <vt:lpstr>Коммуникативные барьеры</vt:lpstr>
      <vt:lpstr>Коммуникативные «человеческие» барьеры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Гриненко</dc:creator>
  <cp:lastModifiedBy>Гриненко</cp:lastModifiedBy>
  <cp:revision>5</cp:revision>
  <dcterms:created xsi:type="dcterms:W3CDTF">2012-01-14T07:00:02Z</dcterms:created>
  <dcterms:modified xsi:type="dcterms:W3CDTF">2012-01-31T16:08:04Z</dcterms:modified>
</cp:coreProperties>
</file>